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9" r:id="rId3"/>
    <p:sldId id="272" r:id="rId4"/>
    <p:sldId id="270" r:id="rId5"/>
    <p:sldId id="257" r:id="rId6"/>
    <p:sldId id="261" r:id="rId7"/>
    <p:sldId id="262" r:id="rId8"/>
    <p:sldId id="267" r:id="rId9"/>
    <p:sldId id="268" r:id="rId10"/>
    <p:sldId id="273" r:id="rId11"/>
  </p:sldIdLst>
  <p:sldSz cx="12192000" cy="6858000"/>
  <p:notesSz cx="6858000" cy="100139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 Smith" initials="HS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9" autoAdjust="0"/>
    <p:restoredTop sz="94660"/>
  </p:normalViewPr>
  <p:slideViewPr>
    <p:cSldViewPr snapToGrid="0">
      <p:cViewPr>
        <p:scale>
          <a:sx n="96" d="100"/>
          <a:sy n="96" d="100"/>
        </p:scale>
        <p:origin x="60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501258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501258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r">
              <a:defRPr sz="1200"/>
            </a:lvl1pPr>
          </a:lstStyle>
          <a:p>
            <a:fld id="{CCCF7FD7-721D-4145-BD15-910A7AAA15F9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52538"/>
            <a:ext cx="6007100" cy="3378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2" rIns="92245" bIns="46122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480" y="4818804"/>
            <a:ext cx="5487041" cy="3942802"/>
          </a:xfrm>
          <a:prstGeom prst="rect">
            <a:avLst/>
          </a:prstGeom>
        </p:spPr>
        <p:txBody>
          <a:bodyPr vert="horz" lIns="92245" tIns="46122" rIns="92245" bIns="4612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2692"/>
            <a:ext cx="2972547" cy="501258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52" y="9512692"/>
            <a:ext cx="2972547" cy="501258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r">
              <a:defRPr sz="1200"/>
            </a:lvl1pPr>
          </a:lstStyle>
          <a:p>
            <a:fld id="{6D28E240-8924-44E4-9002-371E398B7C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693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6D8C-1607-421A-94F5-A1A32B5F6240}" type="datetime1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10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4C71-BB97-47A7-80EB-A9695075254A}" type="datetime1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229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0BF29-B055-42C6-A03D-75E423E05E4B}" type="datetime1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002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5D464-34DD-4678-9B9C-68F1B29B1A2E}" type="datetime1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444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4954-1D99-4DA5-BDE0-B20D9BDCDBDD}" type="datetime1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754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4305-AB17-4E98-AD5A-027068AB7E4A}" type="datetime1">
              <a:rPr lang="en-AU" smtClean="0"/>
              <a:t>22/02/2021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097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211C-E265-4D0C-ADD8-167C76C7EA21}" type="datetime1">
              <a:rPr lang="en-AU" smtClean="0"/>
              <a:t>22/02/2021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514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BF0C-FC05-4ACB-93D2-C1B0D8BAF3A4}" type="datetime1">
              <a:rPr lang="en-AU" smtClean="0"/>
              <a:t>22/02/2021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198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B074-49C4-46A0-98E0-9A91822DE1C4}" type="datetime1">
              <a:rPr lang="en-AU" smtClean="0"/>
              <a:t>22/02/2021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139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1357-3EEE-41D5-994B-2BC6A133C4AE}" type="datetime1">
              <a:rPr lang="en-AU" smtClean="0"/>
              <a:t>22/02/2021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612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D4CB-73EA-4307-AE9B-2090F5FCA7BE}" type="datetime1">
              <a:rPr lang="en-AU" smtClean="0"/>
              <a:t>22/02/2021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888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3EB5A-7F82-454C-98FC-C417FD88F56D}" type="datetime1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39296-996D-4A4D-B2D7-598B48F3BC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7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IATJ 9th </a:t>
            </a:r>
            <a:r>
              <a:rPr lang="de-DE" sz="4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Assembly</a:t>
            </a:r>
            <a:r>
              <a:rPr lang="de-DE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 Ottawa</a:t>
            </a:r>
            <a:r>
              <a:rPr lang="de-DE" sz="3600" dirty="0">
                <a:solidFill>
                  <a:schemeClr val="tx2"/>
                </a:solidFill>
              </a:rPr>
              <a:t/>
            </a:r>
            <a:br>
              <a:rPr lang="de-DE" sz="3600" dirty="0">
                <a:solidFill>
                  <a:schemeClr val="tx2"/>
                </a:solidFill>
              </a:rPr>
            </a:br>
            <a:r>
              <a:rPr lang="de-DE" sz="3600" dirty="0">
                <a:solidFill>
                  <a:schemeClr val="tx2"/>
                </a:solidFill>
              </a:rPr>
              <a:t>Tax </a:t>
            </a:r>
            <a:r>
              <a:rPr lang="de-DE" sz="3600" dirty="0" err="1">
                <a:solidFill>
                  <a:schemeClr val="tx2"/>
                </a:solidFill>
              </a:rPr>
              <a:t>Fraud</a:t>
            </a:r>
            <a:r>
              <a:rPr lang="de-DE" sz="3600" dirty="0">
                <a:solidFill>
                  <a:schemeClr val="tx2"/>
                </a:solidFill>
              </a:rPr>
              <a:t> in VAT/GST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de-DE" sz="3200" dirty="0" smtClean="0">
              <a:solidFill>
                <a:schemeClr val="accent1"/>
              </a:solidFill>
            </a:endParaRPr>
          </a:p>
          <a:p>
            <a:r>
              <a:rPr lang="de-DE" sz="3200" dirty="0" smtClean="0">
                <a:solidFill>
                  <a:schemeClr val="accent1"/>
                </a:solidFill>
              </a:rPr>
              <a:t>Jennifer Davies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590266"/>
            <a:ext cx="4644000" cy="925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6079-CB82-41A5-85D1-14DFD15C0BC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Discussion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Who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carry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burden</a:t>
            </a:r>
            <a:r>
              <a:rPr lang="de-DE" dirty="0" smtClean="0"/>
              <a:t> of </a:t>
            </a:r>
            <a:r>
              <a:rPr lang="de-DE" dirty="0" err="1" smtClean="0"/>
              <a:t>proving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was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fraud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evasion</a:t>
            </a:r>
            <a:r>
              <a:rPr lang="de-DE" dirty="0" smtClean="0"/>
              <a:t>? The </a:t>
            </a:r>
            <a:r>
              <a:rPr lang="de-DE" dirty="0" err="1" smtClean="0"/>
              <a:t>tax</a:t>
            </a:r>
            <a:r>
              <a:rPr lang="de-DE" dirty="0" smtClean="0"/>
              <a:t> </a:t>
            </a:r>
            <a:r>
              <a:rPr lang="de-DE" dirty="0" err="1" smtClean="0"/>
              <a:t>payer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authorities</a:t>
            </a:r>
            <a:r>
              <a:rPr lang="de-DE" dirty="0" smtClean="0"/>
              <a:t>?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Solution: Change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r>
              <a:rPr lang="de-DE" dirty="0" smtClean="0"/>
              <a:t> in </a:t>
            </a:r>
            <a:r>
              <a:rPr lang="de-DE" dirty="0" err="1" smtClean="0"/>
              <a:t>Australia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regard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onus</a:t>
            </a:r>
            <a:r>
              <a:rPr lang="de-DE" dirty="0" smtClean="0"/>
              <a:t> of </a:t>
            </a:r>
            <a:r>
              <a:rPr lang="de-DE" dirty="0" err="1" smtClean="0"/>
              <a:t>remittance</a:t>
            </a:r>
            <a:r>
              <a:rPr lang="de-DE" dirty="0" smtClean="0"/>
              <a:t> of VAT/GST </a:t>
            </a:r>
            <a:r>
              <a:rPr lang="de-DE" dirty="0" err="1" smtClean="0"/>
              <a:t>concerning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„</a:t>
            </a: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trader</a:t>
            </a:r>
            <a:r>
              <a:rPr lang="de-DE" dirty="0" smtClean="0"/>
              <a:t>“/</a:t>
            </a:r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smtClean="0"/>
              <a:t>plans </a:t>
            </a:r>
            <a:r>
              <a:rPr lang="de-DE" dirty="0" smtClean="0"/>
              <a:t>of </a:t>
            </a:r>
            <a:r>
              <a:rPr lang="de-DE" dirty="0" err="1" smtClean="0"/>
              <a:t>the</a:t>
            </a:r>
            <a:r>
              <a:rPr lang="de-DE" dirty="0" smtClean="0"/>
              <a:t> European </a:t>
            </a:r>
            <a:r>
              <a:rPr lang="de-DE" dirty="0" err="1" smtClean="0"/>
              <a:t>Commission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551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Tax Fraud or Tax Avoidance?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Tax fraud and tax evasion involve unlawful conduct. </a:t>
            </a:r>
          </a:p>
          <a:p>
            <a:pPr lvl="1"/>
            <a:r>
              <a:rPr lang="en-AU" dirty="0" smtClean="0"/>
              <a:t>The taxpayer has a dishonest intention not to comply with tax obligations that have arisen. </a:t>
            </a:r>
          </a:p>
          <a:p>
            <a:pPr lvl="1"/>
            <a:r>
              <a:rPr lang="en-AU" dirty="0" smtClean="0"/>
              <a:t>For example, the taxpayer might lodge an incorrect GST refund application to obtain a refund to which they are not entitled. </a:t>
            </a:r>
          </a:p>
          <a:p>
            <a:r>
              <a:rPr lang="en-AU" dirty="0" smtClean="0"/>
              <a:t>Tax avoidance involves lawful conduct. </a:t>
            </a:r>
          </a:p>
          <a:p>
            <a:pPr lvl="1"/>
            <a:r>
              <a:rPr lang="en-AU" dirty="0" smtClean="0"/>
              <a:t>The taxpayer has prevented the existence of a tax liability or the creation of circumstances under which a tax liability would arise.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27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Types of </a:t>
            </a:r>
            <a:r>
              <a:rPr lang="en-AU" b="1" smtClean="0"/>
              <a:t>GST Abuse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LcParenBoth"/>
            </a:pPr>
            <a:r>
              <a:rPr lang="en-AU" dirty="0" smtClean="0"/>
              <a:t>Ineligible registration for GST and false claiming of GST credits</a:t>
            </a:r>
          </a:p>
          <a:p>
            <a:pPr marL="571500" indent="-571500">
              <a:buAutoNum type="romanLcParenBoth"/>
            </a:pPr>
            <a:r>
              <a:rPr lang="en-AU" dirty="0" smtClean="0"/>
              <a:t>Non-remittance of GST payable on legitimately collected GST</a:t>
            </a:r>
          </a:p>
          <a:p>
            <a:pPr marL="571500" indent="-571500">
              <a:buAutoNum type="romanLcParenBoth"/>
            </a:pPr>
            <a:r>
              <a:rPr lang="en-AU" dirty="0" smtClean="0"/>
              <a:t>Falsifying statements in respect of GST turnover</a:t>
            </a:r>
          </a:p>
          <a:p>
            <a:pPr marL="571500" indent="-571500">
              <a:buAutoNum type="romanLcParenBoth"/>
            </a:pPr>
            <a:r>
              <a:rPr lang="en-AU" dirty="0" smtClean="0"/>
              <a:t>Loophole or fraud schemes exploiting practical or technical issues within the GST system</a:t>
            </a:r>
          </a:p>
          <a:p>
            <a:pPr marL="571500" indent="-571500">
              <a:buAutoNum type="romanLcParenBoth"/>
            </a:pPr>
            <a:r>
              <a:rPr lang="en-AU" dirty="0" smtClean="0"/>
              <a:t>GST avoidance schemes to which the provisions of the anti-avoidance rules apply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063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Division 165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Division 165 contains a specific anti-avoidance </a:t>
            </a:r>
            <a:r>
              <a:rPr lang="en-AU" smtClean="0"/>
              <a:t>rule directed at </a:t>
            </a:r>
            <a:r>
              <a:rPr lang="en-AU" dirty="0" smtClean="0"/>
              <a:t>GST. </a:t>
            </a:r>
          </a:p>
          <a:p>
            <a:r>
              <a:rPr lang="en-AU" dirty="0" smtClean="0"/>
              <a:t>It empowers the Commissioner to negate tax benefits obtained from a GST tax avoidance scheme. </a:t>
            </a:r>
          </a:p>
          <a:p>
            <a:r>
              <a:rPr lang="en-AU" dirty="0" smtClean="0"/>
              <a:t>Few cases have applied the provisions to date.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214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Scheme Structure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46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AU" sz="2000" b="1" dirty="0" smtClean="0"/>
              <a:t>REFINER</a:t>
            </a:r>
          </a:p>
          <a:p>
            <a:pPr marL="0" indent="0" algn="just">
              <a:buNone/>
            </a:pPr>
            <a:endParaRPr lang="en-AU" sz="1200" b="1" dirty="0" smtClean="0"/>
          </a:p>
          <a:p>
            <a:pPr marL="0" indent="0" algn="just">
              <a:buNone/>
            </a:pPr>
            <a:endParaRPr lang="en-AU" sz="1200" b="1" dirty="0" smtClean="0"/>
          </a:p>
          <a:p>
            <a:pPr marL="0" indent="0" algn="just">
              <a:buNone/>
            </a:pPr>
            <a:r>
              <a:rPr lang="en-AU" sz="1200" b="1" dirty="0" smtClean="0"/>
              <a:t>	</a:t>
            </a:r>
            <a:r>
              <a:rPr lang="en-AU" sz="1200" b="1" dirty="0"/>
              <a:t>	</a:t>
            </a:r>
            <a:r>
              <a:rPr lang="en-AU" sz="1200" b="1" dirty="0" smtClean="0"/>
              <a:t>         </a:t>
            </a:r>
            <a:r>
              <a:rPr lang="en-AU" sz="1200" dirty="0" smtClean="0"/>
              <a:t>TRANSACTION A – GST TRANSACTION		              TRANSACTION B – GST FREE</a:t>
            </a:r>
            <a:endParaRPr lang="en-AU" sz="1200" b="1" dirty="0"/>
          </a:p>
          <a:p>
            <a:pPr marL="0" indent="0" algn="just">
              <a:buNone/>
            </a:pPr>
            <a:r>
              <a:rPr lang="en-AU" sz="1200" b="1" dirty="0"/>
              <a:t>	</a:t>
            </a:r>
            <a:r>
              <a:rPr lang="en-AU" sz="1200" b="1" dirty="0" smtClean="0"/>
              <a:t>	</a:t>
            </a:r>
          </a:p>
          <a:p>
            <a:pPr marL="0" indent="0" algn="just">
              <a:buNone/>
            </a:pPr>
            <a:r>
              <a:rPr lang="en-AU" sz="1200" b="1" dirty="0" smtClean="0"/>
              <a:t>		</a:t>
            </a:r>
          </a:p>
          <a:p>
            <a:pPr marL="0" indent="0" algn="just">
              <a:buNone/>
            </a:pPr>
            <a:endParaRPr lang="en-AU" sz="1200" b="1" dirty="0" smtClean="0"/>
          </a:p>
          <a:p>
            <a:pPr marL="0" indent="0" algn="just">
              <a:buNone/>
            </a:pPr>
            <a:r>
              <a:rPr lang="en-AU" sz="2000" b="1" dirty="0"/>
              <a:t>	</a:t>
            </a:r>
            <a:r>
              <a:rPr lang="en-AU" sz="2000" b="1" dirty="0" smtClean="0"/>
              <a:t>	INTERMEDIARY				           DEALER</a:t>
            </a:r>
            <a:endParaRPr lang="en-AU" sz="1200" b="1" dirty="0" smtClean="0"/>
          </a:p>
          <a:p>
            <a:pPr marL="0" indent="0" algn="ctr">
              <a:buNone/>
            </a:pPr>
            <a:r>
              <a:rPr lang="en-AU" sz="1200" dirty="0" smtClean="0"/>
              <a:t>TRANSACTION C – INPUT TAXED</a:t>
            </a:r>
          </a:p>
          <a:p>
            <a:pPr marL="0" indent="0" algn="just">
              <a:buNone/>
            </a:pPr>
            <a:endParaRPr lang="en-AU" sz="1200" b="1" dirty="0" smtClean="0"/>
          </a:p>
          <a:p>
            <a:pPr marL="0" indent="0" algn="just">
              <a:buNone/>
            </a:pPr>
            <a:r>
              <a:rPr lang="en-AU" sz="1200" b="1" dirty="0" smtClean="0"/>
              <a:t>Transaction A = Taxable supply </a:t>
            </a:r>
          </a:p>
          <a:p>
            <a:pPr marL="0" indent="0" algn="just">
              <a:buNone/>
            </a:pPr>
            <a:r>
              <a:rPr lang="en-AU" sz="1200" dirty="0" smtClean="0"/>
              <a:t>The intermediary sells non-precious metal to the refiner and charges GST. The refiner claims a GST credit for the amount paid, but the intermediary does not remit the GST to the Commissioner. </a:t>
            </a:r>
            <a:endParaRPr lang="en-AU" sz="1200" b="1" dirty="0" smtClean="0"/>
          </a:p>
          <a:p>
            <a:pPr marL="0" indent="0" algn="just">
              <a:buNone/>
            </a:pPr>
            <a:r>
              <a:rPr lang="en-AU" sz="1200" b="1" dirty="0" smtClean="0"/>
              <a:t>Transaction B = GST free transaction</a:t>
            </a:r>
          </a:p>
          <a:p>
            <a:pPr marL="0" indent="0" algn="just">
              <a:buNone/>
            </a:pPr>
            <a:r>
              <a:rPr lang="en-AU" sz="1200" dirty="0" smtClean="0"/>
              <a:t>The refiner turns the gold into precious metal and sells it to the dealer at a profit margin. No GST applies. “Precious metal” is defined as gold in investment form and of at least 99.95 per cent fineness. </a:t>
            </a:r>
            <a:endParaRPr lang="en-AU" sz="1200" b="1" dirty="0" smtClean="0"/>
          </a:p>
          <a:p>
            <a:pPr marL="0" indent="0" algn="just">
              <a:buNone/>
            </a:pPr>
            <a:r>
              <a:rPr lang="en-AU" sz="1200" b="1" dirty="0" smtClean="0"/>
              <a:t>Transaction C = Input taxed transaction</a:t>
            </a:r>
          </a:p>
          <a:p>
            <a:pPr marL="0" indent="0" algn="just">
              <a:buNone/>
            </a:pPr>
            <a:r>
              <a:rPr lang="en-AU" sz="1200" dirty="0" smtClean="0"/>
              <a:t>The dealer sells the precious metal to third parties, including intermediaries, at a profit margin and claims input tax. </a:t>
            </a:r>
            <a:endParaRPr lang="en-AU" sz="1200" dirty="0"/>
          </a:p>
          <a:p>
            <a:pPr marL="0" indent="0" algn="ctr">
              <a:buNone/>
            </a:pPr>
            <a:endParaRPr lang="en-AU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5</a:t>
            </a:fld>
            <a:endParaRPr lang="en-AU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176356" y="2227811"/>
            <a:ext cx="1554480" cy="183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497185" y="4117196"/>
            <a:ext cx="3125586" cy="5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497185" y="2164830"/>
            <a:ext cx="1562793" cy="183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8534755">
            <a:off x="4263032" y="3117459"/>
            <a:ext cx="22893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NON-PRECIOUS METAL</a:t>
            </a:r>
            <a:endParaRPr lang="en-A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3007078">
            <a:off x="5646506" y="3090636"/>
            <a:ext cx="23255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PRECIOUS METAL</a:t>
            </a:r>
            <a:endParaRPr lang="en-A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04885" y="3872295"/>
            <a:ext cx="28312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PRECIOUS METAL</a:t>
            </a:r>
            <a:endParaRPr lang="en-A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61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GST Consequences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The Commissioner: 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(</a:t>
            </a:r>
            <a:r>
              <a:rPr lang="en-AU" dirty="0" err="1" smtClean="0"/>
              <a:t>i</a:t>
            </a:r>
            <a:r>
              <a:rPr lang="en-AU" dirty="0" smtClean="0"/>
              <a:t>) pays GST credits to refiners; and</a:t>
            </a:r>
          </a:p>
          <a:p>
            <a:pPr marL="0" indent="0">
              <a:buNone/>
            </a:pPr>
            <a:r>
              <a:rPr lang="en-AU" dirty="0" smtClean="0"/>
              <a:t>	(ii) does not receive GST from intermediaries, who fail to remit it.</a:t>
            </a:r>
          </a:p>
          <a:p>
            <a:pPr marL="0" indent="0">
              <a:buNone/>
            </a:pPr>
            <a:r>
              <a:rPr lang="en-AU" dirty="0" smtClean="0"/>
              <a:t> </a:t>
            </a:r>
          </a:p>
          <a:p>
            <a:pPr marL="0" indent="0">
              <a:buNone/>
            </a:pPr>
            <a:r>
              <a:rPr lang="en-AU" dirty="0" smtClean="0"/>
              <a:t>Intermediaries often send the GST amounts to third parties and then go into liquidation to avoid paying GST. </a:t>
            </a:r>
            <a:endParaRPr lang="en-AU" dirty="0"/>
          </a:p>
          <a:p>
            <a:pPr marL="457200" lvl="1" indent="0">
              <a:buNone/>
            </a:pPr>
            <a:endParaRPr lang="en-AU" sz="2000" dirty="0" smtClean="0"/>
          </a:p>
          <a:p>
            <a:pPr marL="457200" lvl="1" indent="0">
              <a:buNone/>
            </a:pPr>
            <a:endParaRPr lang="en-AU" sz="2000" dirty="0"/>
          </a:p>
          <a:p>
            <a:pPr marL="457200" lvl="1" indent="0">
              <a:buNone/>
            </a:pPr>
            <a:endParaRPr lang="en-AU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7512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Legal Issues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The scheme is the subject of a pending case where the Commissioner has applied the </a:t>
            </a:r>
            <a:r>
              <a:rPr lang="en-AU" dirty="0" err="1" smtClean="0"/>
              <a:t>Div</a:t>
            </a:r>
            <a:r>
              <a:rPr lang="en-AU" dirty="0" smtClean="0"/>
              <a:t> 165 anti-avoidance provisions to negate the GST benefit. </a:t>
            </a:r>
          </a:p>
          <a:p>
            <a:pPr lvl="1"/>
            <a:r>
              <a:rPr lang="en-AU" dirty="0" smtClean="0"/>
              <a:t>Is the gold being refined within the meaning of the Act?</a:t>
            </a:r>
          </a:p>
          <a:p>
            <a:pPr lvl="1"/>
            <a:r>
              <a:rPr lang="en-AU" dirty="0" smtClean="0"/>
              <a:t>What is the ‘dominant purpose’ of the refining?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7712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prstClr val="black"/>
                </a:solidFill>
              </a:rPr>
              <a:t>Factual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Did </a:t>
            </a:r>
            <a:r>
              <a:rPr lang="en-AU" dirty="0"/>
              <a:t>refiners receive non-precious metal or bullion?</a:t>
            </a:r>
          </a:p>
          <a:p>
            <a:pPr lvl="1"/>
            <a:r>
              <a:rPr lang="en-AU" dirty="0"/>
              <a:t>What was the quality of the gold sold to refiners? Was it scratched, or pure gold bullion in tradeable form?</a:t>
            </a:r>
          </a:p>
          <a:p>
            <a:r>
              <a:rPr lang="en-AU" dirty="0"/>
              <a:t>Has refining in fact occurred in fact:</a:t>
            </a:r>
          </a:p>
          <a:p>
            <a:pPr lvl="1"/>
            <a:r>
              <a:rPr lang="en-AU" dirty="0"/>
              <a:t>Has there been an increase in purity in fact? Expert evidence relevant.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6418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prstClr val="black"/>
                </a:solidFill>
              </a:rPr>
              <a:t>Legislative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AU" sz="2500" dirty="0" smtClean="0">
              <a:solidFill>
                <a:prstClr val="black"/>
              </a:solidFill>
            </a:endParaRPr>
          </a:p>
          <a:p>
            <a:pPr lvl="0"/>
            <a:r>
              <a:rPr lang="en-AU" sz="2500" dirty="0" smtClean="0">
                <a:solidFill>
                  <a:prstClr val="black"/>
                </a:solidFill>
              </a:rPr>
              <a:t>The </a:t>
            </a:r>
            <a:r>
              <a:rPr lang="en-AU" sz="2500" dirty="0">
                <a:solidFill>
                  <a:prstClr val="black"/>
                </a:solidFill>
              </a:rPr>
              <a:t>Treasury Laws (GST Integrity) Bill 2017 passed both houses. </a:t>
            </a:r>
          </a:p>
          <a:p>
            <a:pPr lvl="1"/>
            <a:r>
              <a:rPr lang="en-AU" sz="2500" dirty="0">
                <a:solidFill>
                  <a:prstClr val="black"/>
                </a:solidFill>
              </a:rPr>
              <a:t>Main change: refiner has to remit GST itself directly to the ATO, rather than relying on intermediary to remit. </a:t>
            </a:r>
          </a:p>
          <a:p>
            <a:pPr lvl="1"/>
            <a:r>
              <a:rPr lang="en-AU" sz="2500" dirty="0">
                <a:solidFill>
                  <a:prstClr val="black"/>
                </a:solidFill>
              </a:rPr>
              <a:t>This does </a:t>
            </a:r>
            <a:r>
              <a:rPr lang="en-AU" sz="2500" b="1" dirty="0">
                <a:solidFill>
                  <a:prstClr val="black"/>
                </a:solidFill>
              </a:rPr>
              <a:t>not</a:t>
            </a:r>
            <a:r>
              <a:rPr lang="en-AU" sz="2500" dirty="0">
                <a:solidFill>
                  <a:prstClr val="black"/>
                </a:solidFill>
              </a:rPr>
              <a:t> change the tax treatment of the product, but changes the onus of remittance. </a:t>
            </a:r>
          </a:p>
          <a:p>
            <a:endParaRPr lang="en-AU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9296-996D-4A4D-B2D7-598B48F3BCBA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5302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627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IATJ 9th Assembly in Ottawa Tax Fraud in VAT/GST</vt:lpstr>
      <vt:lpstr>Tax Fraud or Tax Avoidance?</vt:lpstr>
      <vt:lpstr>Types of GST Abuse</vt:lpstr>
      <vt:lpstr>Division 165</vt:lpstr>
      <vt:lpstr>Scheme Structure</vt:lpstr>
      <vt:lpstr>GST Consequences</vt:lpstr>
      <vt:lpstr>Legal Issues</vt:lpstr>
      <vt:lpstr>Factual Issues</vt:lpstr>
      <vt:lpstr>Legislative Changes</vt:lpstr>
      <vt:lpstr>Discussion</vt:lpstr>
    </vt:vector>
  </TitlesOfParts>
  <Company>Federal Court of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 Bullion GST Avoidance Scheme</dc:title>
  <dc:creator>Helen Smith</dc:creator>
  <cp:lastModifiedBy>Gauthier, Phyllis</cp:lastModifiedBy>
  <cp:revision>61</cp:revision>
  <cp:lastPrinted>2018-08-28T09:26:44Z</cp:lastPrinted>
  <dcterms:created xsi:type="dcterms:W3CDTF">2018-07-27T04:47:26Z</dcterms:created>
  <dcterms:modified xsi:type="dcterms:W3CDTF">2021-02-22T17:00:31Z</dcterms:modified>
</cp:coreProperties>
</file>